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2" r:id="rId2"/>
    <p:sldId id="305" r:id="rId3"/>
    <p:sldId id="317" r:id="rId4"/>
    <p:sldId id="330" r:id="rId5"/>
    <p:sldId id="329" r:id="rId6"/>
    <p:sldId id="318" r:id="rId7"/>
    <p:sldId id="319" r:id="rId8"/>
    <p:sldId id="320" r:id="rId9"/>
    <p:sldId id="306" r:id="rId10"/>
    <p:sldId id="321" r:id="rId11"/>
    <p:sldId id="307" r:id="rId12"/>
    <p:sldId id="308" r:id="rId13"/>
    <p:sldId id="309" r:id="rId14"/>
    <p:sldId id="310" r:id="rId15"/>
    <p:sldId id="312" r:id="rId16"/>
    <p:sldId id="313" r:id="rId17"/>
    <p:sldId id="314" r:id="rId18"/>
    <p:sldId id="315" r:id="rId19"/>
    <p:sldId id="276" r:id="rId20"/>
    <p:sldId id="277" r:id="rId21"/>
    <p:sldId id="278" r:id="rId22"/>
    <p:sldId id="279" r:id="rId23"/>
    <p:sldId id="263" r:id="rId24"/>
    <p:sldId id="264" r:id="rId25"/>
    <p:sldId id="265" r:id="rId26"/>
    <p:sldId id="322" r:id="rId27"/>
    <p:sldId id="323" r:id="rId28"/>
    <p:sldId id="324" r:id="rId29"/>
    <p:sldId id="325" r:id="rId30"/>
    <p:sldId id="326" r:id="rId31"/>
    <p:sldId id="327" r:id="rId32"/>
    <p:sldId id="331" r:id="rId33"/>
    <p:sldId id="32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4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_IRP\Metropolitan%20Area%20Data%20-%20server\50%20Metro%20Data%20Set\Comm%20Class%20Table%20TYPE7%20times%20roman%20revised%20na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Chart</a:t>
            </a:r>
            <a:r>
              <a:rPr lang="en-US" sz="1200" baseline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defRPr sz="1200"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en-US" sz="1200" baseline="0">
                <a:latin typeface="Times New Roman" pitchFamily="18" charset="0"/>
                <a:cs typeface="Times New Roman" pitchFamily="18" charset="0"/>
              </a:rPr>
              <a:t> by Community Type</a:t>
            </a:r>
          </a:p>
          <a:p>
            <a:pPr>
              <a:defRPr sz="1200"/>
            </a:pPr>
            <a:r>
              <a:rPr lang="en-US" sz="1200" baseline="0">
                <a:latin typeface="Times New Roman" pitchFamily="18" charset="0"/>
                <a:cs typeface="Times New Roman" pitchFamily="18" charset="0"/>
              </a:rPr>
              <a:t>50 Largest U.S. Metropolitan Areas, 2000 - 2008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2000</c:v>
          </c:tx>
          <c:spPr>
            <a:solidFill>
              <a:srgbClr val="0070C0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Table!$A$8:$A$12</c:f>
              <c:strCache>
                <c:ptCount val="5"/>
                <c:pt idx="0">
                  <c:v>Central Cities</c:v>
                </c:pt>
                <c:pt idx="1">
                  <c:v>Predominantly Non-white Suburbs</c:v>
                </c:pt>
                <c:pt idx="2">
                  <c:v>Diverse Suburbs</c:v>
                </c:pt>
                <c:pt idx="3">
                  <c:v>Predominantly White Suburbs</c:v>
                </c:pt>
                <c:pt idx="4">
                  <c:v>Exurbs</c:v>
                </c:pt>
              </c:strCache>
            </c:strRef>
          </c:cat>
          <c:val>
            <c:numRef>
              <c:f>Data!$N$27:$N$31</c:f>
              <c:numCache>
                <c:formatCode>#,##0</c:formatCode>
                <c:ptCount val="5"/>
                <c:pt idx="0">
                  <c:v>47633386</c:v>
                </c:pt>
                <c:pt idx="1">
                  <c:v>14866626.999999996</c:v>
                </c:pt>
                <c:pt idx="2">
                  <c:v>44861706</c:v>
                </c:pt>
                <c:pt idx="3">
                  <c:v>32256896</c:v>
                </c:pt>
                <c:pt idx="4">
                  <c:v>13666337</c:v>
                </c:pt>
              </c:numCache>
            </c:numRef>
          </c:val>
        </c:ser>
        <c:ser>
          <c:idx val="1"/>
          <c:order val="1"/>
          <c:tx>
            <c:v>2008</c:v>
          </c:tx>
          <c:spPr>
            <a:solidFill>
              <a:srgbClr val="C00000"/>
            </a:solidFill>
            <a:ln>
              <a:solidFill>
                <a:prstClr val="black"/>
              </a:solidFill>
            </a:ln>
          </c:spPr>
          <c:invertIfNegative val="0"/>
          <c:cat>
            <c:strRef>
              <c:f>Table!$A$8:$A$12</c:f>
              <c:strCache>
                <c:ptCount val="5"/>
                <c:pt idx="0">
                  <c:v>Central Cities</c:v>
                </c:pt>
                <c:pt idx="1">
                  <c:v>Predominantly Non-white Suburbs</c:v>
                </c:pt>
                <c:pt idx="2">
                  <c:v>Diverse Suburbs</c:v>
                </c:pt>
                <c:pt idx="3">
                  <c:v>Predominantly White Suburbs</c:v>
                </c:pt>
                <c:pt idx="4">
                  <c:v>Exurbs</c:v>
                </c:pt>
              </c:strCache>
            </c:strRef>
          </c:cat>
          <c:val>
            <c:numRef>
              <c:f>Data!$O$27:$O$31</c:f>
              <c:numCache>
                <c:formatCode>#,##0</c:formatCode>
                <c:ptCount val="5"/>
                <c:pt idx="0">
                  <c:v>50038298</c:v>
                </c:pt>
                <c:pt idx="1">
                  <c:v>16183706</c:v>
                </c:pt>
                <c:pt idx="2">
                  <c:v>50805698</c:v>
                </c:pt>
                <c:pt idx="3">
                  <c:v>34898218</c:v>
                </c:pt>
                <c:pt idx="4">
                  <c:v>16323104.000000002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15"/>
        <c:axId val="107328640"/>
        <c:axId val="25232128"/>
      </c:barChart>
      <c:catAx>
        <c:axId val="1073286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5232128"/>
        <c:crosses val="autoZero"/>
        <c:auto val="1"/>
        <c:lblAlgn val="ctr"/>
        <c:lblOffset val="100"/>
        <c:noMultiLvlLbl val="0"/>
      </c:catAx>
      <c:valAx>
        <c:axId val="25232128"/>
        <c:scaling>
          <c:orientation val="minMax"/>
          <c:max val="60000000"/>
          <c:min val="10000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7328640"/>
        <c:crosses val="autoZero"/>
        <c:crossBetween val="between"/>
        <c:majorUnit val="10000000"/>
      </c:valAx>
    </c:plotArea>
    <c:legend>
      <c:legendPos val="b"/>
      <c:layout>
        <c:manualLayout>
          <c:xMode val="edge"/>
          <c:yMode val="edge"/>
          <c:x val="8.8886863825566223E-2"/>
          <c:y val="0.8936843832021002"/>
          <c:w val="0.82442644036584001"/>
          <c:h val="7.8537839020122513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66EDA-B9B8-764D-8FAD-C34214C4FBD2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0F5C8-2474-1F43-B50D-0EFA82CA9C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F5C8-2474-1F43-B50D-0EFA82CA9C2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C71-4E12-4AC4-AF04-C05B68BAED1E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C81-FACD-4A21-9680-4050B511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C71-4E12-4AC4-AF04-C05B68BAED1E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C81-FACD-4A21-9680-4050B511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C71-4E12-4AC4-AF04-C05B68BAED1E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C81-FACD-4A21-9680-4050B511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C71-4E12-4AC4-AF04-C05B68BAED1E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C81-FACD-4A21-9680-4050B511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C71-4E12-4AC4-AF04-C05B68BAED1E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C81-FACD-4A21-9680-4050B511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C71-4E12-4AC4-AF04-C05B68BAED1E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C81-FACD-4A21-9680-4050B511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C71-4E12-4AC4-AF04-C05B68BAED1E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C81-FACD-4A21-9680-4050B511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C71-4E12-4AC4-AF04-C05B68BAED1E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C81-FACD-4A21-9680-4050B511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C71-4E12-4AC4-AF04-C05B68BAED1E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C81-FACD-4A21-9680-4050B511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C71-4E12-4AC4-AF04-C05B68BAED1E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C81-FACD-4A21-9680-4050B511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DC71-4E12-4AC4-AF04-C05B68BAED1E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C81-FACD-4A21-9680-4050B511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2DC71-4E12-4AC4-AF04-C05B68BAED1E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E5C81-FACD-4A21-9680-4050B511D6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44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dirty="0" smtClean="0"/>
              <a:t>America’s Fully Developed Suburbs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i="1" dirty="0" smtClean="0"/>
              <a:t>The First Suburbs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981200"/>
            <a:ext cx="7823200" cy="2686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Fragmentation hurts fully developed areas by contributing to</a:t>
            </a:r>
            <a:r>
              <a:rPr lang="en-US" sz="4000" dirty="0" smtClean="0"/>
              <a:t> sprawl and fiscal inequality.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_IRP\BOA-MARC\ppt files\CH_zCommTyp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1200" y="206"/>
            <a:ext cx="5299205" cy="6857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_IRP\BOA-MARC\ppt files\CH_zCommTyp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1" y="1"/>
            <a:ext cx="5299060" cy="6857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_IRP\BOA-MARC\ppt files\CH_zCommTyp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88750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_IRP\BOA-MARC\ppt files\CH_zCommTyp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1200" y="394"/>
            <a:ext cx="5299061" cy="6857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:\I R P\GENERAL\TLUCE\POR ppt 101608\pngs\HCT_light rail re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1"/>
            <a:ext cx="7010400" cy="522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00200" y="152400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Coordinating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Transportation and Housing Policy in Portland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:\I R P\GENERAL\TLUCE\POR ppt 101608\pngs\1998_2008_new_residential_units_byPerm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0"/>
            <a:ext cx="7696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Sprawl-inducing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Transportation Policy – Atlanta in the 1990s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__IRP\BOA-MARC\ppt files\AT_hwy_9202p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4298173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_IRP\BOA-MARC\ppt files\AT_hwy_9202pop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52600" y="0"/>
            <a:ext cx="52993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848600" cy="3103032"/>
          </a:xfrm>
        </p:spPr>
        <p:txBody>
          <a:bodyPr>
            <a:normAutofit/>
          </a:bodyPr>
          <a:lstStyle/>
          <a:p>
            <a:r>
              <a:rPr lang="en-US" dirty="0" smtClean="0"/>
              <a:t>Tax Base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61% of the population in the 50 largest metropolitan areas lived in areas with tax bases less than the average for their metropolitan area in 2008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981200"/>
            <a:ext cx="7823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000" dirty="0" smtClean="0"/>
              <a:t>Social and economic conditions in America’s fully developed suburbs put many of these areas are at the cutting edge of economic, social and political change in American metropolitan areas.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_IRP\BOA-MARC\ppt files\CH_zCommTyp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206"/>
            <a:ext cx="5299205" cy="6857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_IRP\BOA-MARC\ppt files\CH_zCommTyp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0"/>
            <a:ext cx="5299205" cy="6857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_IRP\BOA-MARC\ppt files\CH_zCommTyp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88750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_IRP\BOA-MARC\ppt files\CH_zCommTyp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88750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_IRP\BOA-MARC\ppt files\CH_zCommTyp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0"/>
            <a:ext cx="5299205" cy="6857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_IRP\BOA-MARC\ppt files\CH_zCommTyp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207"/>
            <a:ext cx="5299205" cy="6857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1" y="2133601"/>
            <a:ext cx="5829300" cy="1960033"/>
          </a:xfrm>
        </p:spPr>
        <p:txBody>
          <a:bodyPr/>
          <a:lstStyle/>
          <a:p>
            <a:r>
              <a:rPr lang="en-US" dirty="0" smtClean="0"/>
              <a:t>Segregation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_IRP\BOA-MARC\ppt files\CH_zCommTyp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1200" y="0"/>
            <a:ext cx="5299207" cy="6857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_IRP\BOA-MARC\ppt files\CH_zCommTyp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1200" y="0"/>
            <a:ext cx="5299205" cy="6857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_IRP\BOA-MARC\ppt files\CH_zCommTyp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1200" y="206"/>
            <a:ext cx="5299205" cy="6857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981200"/>
            <a:ext cx="7823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000" dirty="0" smtClean="0"/>
              <a:t>Many first suburbs must deal with increasing poverty, deteriorating infrastructure, stressed schools with inadequate tax bases.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_IRP\BOA-MARC\ppt files\CH_zCommTyp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1200" y="0"/>
            <a:ext cx="5299205" cy="6857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3276600"/>
            <a:ext cx="8458200" cy="35814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Distribution of Population in the 50 Largest Metropolitan areas (2005-09)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Central Cities:				31%</a:t>
            </a:r>
            <a:br>
              <a:rPr lang="en-US" sz="1800" dirty="0" smtClean="0"/>
            </a:br>
            <a:r>
              <a:rPr lang="en-US" sz="1800" dirty="0" smtClean="0"/>
              <a:t>Predominantly non-white suburbs:		10%</a:t>
            </a:r>
            <a:br>
              <a:rPr lang="en-US" sz="1800" dirty="0" smtClean="0"/>
            </a:br>
            <a:r>
              <a:rPr lang="en-US" sz="1800" dirty="0" smtClean="0"/>
              <a:t>Diverse suburbs:				30%</a:t>
            </a:r>
            <a:br>
              <a:rPr lang="en-US" sz="1800" dirty="0" smtClean="0"/>
            </a:br>
            <a:r>
              <a:rPr lang="en-US" sz="1800" dirty="0" smtClean="0"/>
              <a:t>Predominantly white suburbs:		21%</a:t>
            </a:r>
            <a:br>
              <a:rPr lang="en-US" sz="1800" dirty="0" smtClean="0"/>
            </a:br>
            <a:r>
              <a:rPr lang="en-US" sz="1800" dirty="0" smtClean="0"/>
              <a:t>Exurbs:					10%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Predominantly non-white suburbs: more than 60% of residents non-white.</a:t>
            </a:r>
            <a:br>
              <a:rPr lang="en-US" sz="1800" dirty="0" smtClean="0"/>
            </a:br>
            <a:r>
              <a:rPr lang="en-US" sz="1800" dirty="0" smtClean="0"/>
              <a:t>Integrated suburbs: areas with non-white population shares between 20% and 60%</a:t>
            </a:r>
            <a:br>
              <a:rPr lang="en-US" sz="1800" dirty="0" smtClean="0"/>
            </a:br>
            <a:r>
              <a:rPr lang="en-US" sz="1800" dirty="0" smtClean="0"/>
              <a:t>Predominantly white suburbs: areas with more than 80% of population white</a:t>
            </a:r>
            <a:br>
              <a:rPr lang="en-US" sz="1800" dirty="0" smtClean="0"/>
            </a:br>
            <a:r>
              <a:rPr lang="en-US" sz="1800" dirty="0" smtClean="0"/>
              <a:t>Exurbs: areas with less than 10% of land urbanized in 2000</a:t>
            </a:r>
            <a:endParaRPr lang="en-US" sz="1800" dirty="0"/>
          </a:p>
        </p:txBody>
      </p:sp>
      <p:sp>
        <p:nvSpPr>
          <p:cNvPr id="4" name="Right Brace 3"/>
          <p:cNvSpPr/>
          <p:nvPr/>
        </p:nvSpPr>
        <p:spPr>
          <a:xfrm>
            <a:off x="6172200" y="4343400"/>
            <a:ext cx="304800" cy="304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53200" y="4038600"/>
            <a:ext cx="762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172200" y="4876800"/>
            <a:ext cx="304800" cy="304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53200" y="4572000"/>
            <a:ext cx="762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latin typeface="+mj-lt"/>
                <a:ea typeface="+mj-ea"/>
                <a:cs typeface="+mj-cs"/>
              </a:rPr>
              <a:t>31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990600" y="1"/>
          <a:ext cx="6857999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__IRP\BOA-MARC\ppt files\CH_zCommTyp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1200" y="0"/>
            <a:ext cx="5299205" cy="68577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10200" y="1219200"/>
            <a:ext cx="762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Diverse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1"/>
            <a:ext cx="5829300" cy="1295400"/>
          </a:xfrm>
        </p:spPr>
        <p:txBody>
          <a:bodyPr/>
          <a:lstStyle/>
          <a:p>
            <a:r>
              <a:rPr lang="en-US" dirty="0" smtClean="0"/>
              <a:t>Policy Solutions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752600"/>
            <a:ext cx="81534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  Unified regional approaches to regional problems to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    economic growth, sustainability and social equity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    (small-scale service sharing is not enough)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Targeted Infrastructure/transportation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investments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  Regional fair housing initiatives that reduce segregation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    and concentrated poverty in older suburbs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Fiscal equity initiatives—tax-base sharing; state aid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   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for schools, cities and towns that reduce reliance 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   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local property taxes</a:t>
            </a: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Get organized – build state and regional organizations of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  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first suburbs fully developed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communities with Building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    ONE America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981200"/>
            <a:ext cx="7823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4000" dirty="0" smtClean="0"/>
              <a:t>Examples:</a:t>
            </a:r>
          </a:p>
          <a:p>
            <a:pPr lvl="0" algn="ctr">
              <a:spcBef>
                <a:spcPct val="20000"/>
              </a:spcBef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__IRP\BOA-MARC\ppt files\Sample First Suburbs ta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40" y="1124398"/>
            <a:ext cx="9013360" cy="3865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981200"/>
            <a:ext cx="7823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At the same time, they reflect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the new America (and where America needs to go). They are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walkable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transit-friendly, densely developed and diverse (racially, economically, politically).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981200"/>
            <a:ext cx="7823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Stabilizing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these communities </a:t>
            </a:r>
            <a:r>
              <a:rPr lang="en-US" sz="4000" dirty="0" smtClean="0"/>
              <a:t>is crucial if we are to deal with sprawl, segregation and inequality.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066800"/>
            <a:ext cx="7823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It is also crucial for repairing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our economy. Continuing sprawl, segregation and inequality wastes resources in First Suburbs—areas representing more than a third of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lang="en-US" sz="4000" dirty="0" smtClean="0"/>
              <a:t>e population in the 50 largest metropolitan areas.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Sprawl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Distribution of Population in the 50 Largest</a:t>
            </a:r>
            <a:br>
              <a:rPr lang="en-US" sz="2400" dirty="0" smtClean="0"/>
            </a:br>
            <a:r>
              <a:rPr lang="en-US" sz="2400" dirty="0" smtClean="0"/>
              <a:t>Metropolitan areas (2005-09)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Central Cities:			31%</a:t>
            </a:r>
            <a:br>
              <a:rPr lang="en-US" sz="2400" dirty="0" smtClean="0"/>
            </a:br>
            <a:r>
              <a:rPr lang="en-US" sz="2400" dirty="0" smtClean="0"/>
              <a:t>Fully Developed Suburbs:	34%</a:t>
            </a:r>
            <a:br>
              <a:rPr lang="en-US" sz="2400" dirty="0" smtClean="0"/>
            </a:br>
            <a:r>
              <a:rPr lang="en-US" sz="2400" dirty="0" smtClean="0"/>
              <a:t>Developing Suburbs:		25%</a:t>
            </a:r>
            <a:br>
              <a:rPr lang="en-US" sz="2400" dirty="0" smtClean="0"/>
            </a:br>
            <a:r>
              <a:rPr lang="en-US" sz="2400" dirty="0" smtClean="0"/>
              <a:t>Exurbs:				10%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Fully Developed: % of land urbanized &gt; 70% in 2000</a:t>
            </a:r>
            <a:br>
              <a:rPr lang="en-US" sz="2000" dirty="0" smtClean="0"/>
            </a:br>
            <a:r>
              <a:rPr lang="en-US" sz="2000" dirty="0" smtClean="0"/>
              <a:t>Developing: % of land urbanized &lt; 70% and &gt; 10%</a:t>
            </a:r>
            <a:br>
              <a:rPr lang="en-US" sz="2000" dirty="0" smtClean="0"/>
            </a:br>
            <a:r>
              <a:rPr lang="en-US" sz="2000" dirty="0" smtClean="0"/>
              <a:t>Exurbs: % of land urbanized &lt; 10%</a:t>
            </a:r>
            <a:endParaRPr lang="en-US" sz="2000" dirty="0"/>
          </a:p>
        </p:txBody>
      </p:sp>
      <p:sp>
        <p:nvSpPr>
          <p:cNvPr id="5" name="Right Brace 4"/>
          <p:cNvSpPr/>
          <p:nvPr/>
        </p:nvSpPr>
        <p:spPr>
          <a:xfrm>
            <a:off x="6827520" y="3276600"/>
            <a:ext cx="335280" cy="304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62800" y="2971800"/>
            <a:ext cx="838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65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%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304</Words>
  <Application>Microsoft Office PowerPoint</Application>
  <PresentationFormat>On-screen Show (4:3)</PresentationFormat>
  <Paragraphs>37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Sprawl  Distribution of Population in the 50 Largest Metropolitan areas (2005-09)  Central Cities:   31% Fully Developed Suburbs: 34% Developing Suburbs:  25% Exurbs:    10%   Fully Developed: % of land urbanized &gt; 70% in 2000 Developing: % of land urbanized &lt; 70% and &gt; 10% Exurbs: % of land urbanized &lt; 10%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Tax Base  61% of the population in the 50 largest metropolitan areas lived in areas with tax bases less than the average for their metropolitan area in 2008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Segregation</vt:lpstr>
      <vt:lpstr>PowerPoint Presentation</vt:lpstr>
      <vt:lpstr>PowerPoint Presentation</vt:lpstr>
      <vt:lpstr>PowerPoint Presentation</vt:lpstr>
      <vt:lpstr>PowerPoint Presentation</vt:lpstr>
      <vt:lpstr>Distribution of Population in the 50 Largest Metropolitan areas (2005-09)  Central Cities:    31% Predominantly non-white suburbs:  10% Diverse suburbs:    30% Predominantly white suburbs:  21% Exurbs:     10%  Predominantly non-white suburbs: more than 60% of residents non-white. Integrated suburbs: areas with non-white population shares between 20% and 60% Predominantly white suburbs: areas with more than 80% of population white Exurbs: areas with less than 10% of land urbanized in 2000</vt:lpstr>
      <vt:lpstr>PowerPoint Presentation</vt:lpstr>
      <vt:lpstr>Policy Solutions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Government Fragmentation</dc:title>
  <dc:creator>tluce</dc:creator>
  <cp:lastModifiedBy>Myron W Orfield Jr</cp:lastModifiedBy>
  <cp:revision>29</cp:revision>
  <dcterms:created xsi:type="dcterms:W3CDTF">2011-07-14T20:40:35Z</dcterms:created>
  <dcterms:modified xsi:type="dcterms:W3CDTF">2011-11-03T17:54:37Z</dcterms:modified>
</cp:coreProperties>
</file>